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7475939" r:id="rId5"/>
    <p:sldId id="2147475937" r:id="rId6"/>
    <p:sldId id="2147475938" r:id="rId7"/>
  </p:sldIdLst>
  <p:sldSz cx="12192000" cy="6858000"/>
  <p:notesSz cx="6858000" cy="9144000"/>
  <p:defaultTextStyle>
    <a:defPPr>
      <a:defRPr lang="LID4096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A33F-AF5B-9845-F83A-41F07FD84507}" name="Stef Groen" initials="SG" userId="S::stef.groen@fudura.net::f598478a-04bf-47a8-aaaa-cff05411b00e" providerId="AD"/>
  <p188:author id="{CB876757-DC0F-612F-8856-2396B16BE243}" name="Gerjan Wubs" initials="GW" userId="S::gerjan.wubs@fudura.net::908313db-8916-4eee-b117-8b9a47276e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0"/>
    <a:srgbClr val="05296B"/>
    <a:srgbClr val="00B0B2"/>
    <a:srgbClr val="008486"/>
    <a:srgbClr val="003F3E"/>
    <a:srgbClr val="E7F6F7"/>
    <a:srgbClr val="FBA80A"/>
    <a:srgbClr val="E4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834DA-EBAC-4230-8820-4295B3E6AAF8}" v="8" dt="2025-09-08T08:39:50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5" autoAdjust="0"/>
    <p:restoredTop sz="66469" autoAdjust="0"/>
  </p:normalViewPr>
  <p:slideViewPr>
    <p:cSldViewPr snapToGrid="0">
      <p:cViewPr varScale="1">
        <p:scale>
          <a:sx n="99" d="100"/>
          <a:sy n="99" d="100"/>
        </p:scale>
        <p:origin x="150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 Groen" userId="f598478a-04bf-47a8-aaaa-cff05411b00e" providerId="ADAL" clId="{C17DB10D-5625-4388-B8E2-66813AFF649F}"/>
    <pc:docChg chg="undo custSel modSld">
      <pc:chgData name="Stef Groen" userId="f598478a-04bf-47a8-aaaa-cff05411b00e" providerId="ADAL" clId="{C17DB10D-5625-4388-B8E2-66813AFF649F}" dt="2025-08-21T08:53:03.868" v="42" actId="732"/>
      <pc:docMkLst>
        <pc:docMk/>
      </pc:docMkLst>
      <pc:sldChg chg="modSp mod">
        <pc:chgData name="Stef Groen" userId="f598478a-04bf-47a8-aaaa-cff05411b00e" providerId="ADAL" clId="{C17DB10D-5625-4388-B8E2-66813AFF649F}" dt="2025-08-21T08:49:10.801" v="34" actId="6549"/>
        <pc:sldMkLst>
          <pc:docMk/>
          <pc:sldMk cId="475635803" sldId="2147475937"/>
        </pc:sldMkLst>
        <pc:graphicFrameChg chg="modGraphic">
          <ac:chgData name="Stef Groen" userId="f598478a-04bf-47a8-aaaa-cff05411b00e" providerId="ADAL" clId="{C17DB10D-5625-4388-B8E2-66813AFF649F}" dt="2025-08-21T08:49:10.801" v="34" actId="6549"/>
          <ac:graphicFrameMkLst>
            <pc:docMk/>
            <pc:sldMk cId="475635803" sldId="2147475937"/>
            <ac:graphicFrameMk id="4" creationId="{6FD3725D-98E0-FDA2-859C-3015919AABD0}"/>
          </ac:graphicFrameMkLst>
        </pc:graphicFrameChg>
      </pc:sldChg>
      <pc:sldChg chg="modSp mod">
        <pc:chgData name="Stef Groen" userId="f598478a-04bf-47a8-aaaa-cff05411b00e" providerId="ADAL" clId="{C17DB10D-5625-4388-B8E2-66813AFF649F}" dt="2025-08-21T08:53:03.868" v="42" actId="732"/>
        <pc:sldMkLst>
          <pc:docMk/>
          <pc:sldMk cId="4090270751" sldId="2147475938"/>
        </pc:sldMkLst>
        <pc:picChg chg="mod modCrop">
          <ac:chgData name="Stef Groen" userId="f598478a-04bf-47a8-aaaa-cff05411b00e" providerId="ADAL" clId="{C17DB10D-5625-4388-B8E2-66813AFF649F}" dt="2025-08-21T08:53:03.868" v="42" actId="732"/>
          <ac:picMkLst>
            <pc:docMk/>
            <pc:sldMk cId="4090270751" sldId="2147475938"/>
            <ac:picMk id="9" creationId="{EAA1EE01-B828-8964-F92E-57B905BE6FBC}"/>
          </ac:picMkLst>
        </pc:picChg>
      </pc:sldChg>
      <pc:sldChg chg="modSp mod">
        <pc:chgData name="Stef Groen" userId="f598478a-04bf-47a8-aaaa-cff05411b00e" providerId="ADAL" clId="{C17DB10D-5625-4388-B8E2-66813AFF649F}" dt="2025-08-21T08:52:27.267" v="41" actId="255"/>
        <pc:sldMkLst>
          <pc:docMk/>
          <pc:sldMk cId="1713361" sldId="2147475939"/>
        </pc:sldMkLst>
        <pc:spChg chg="mod">
          <ac:chgData name="Stef Groen" userId="f598478a-04bf-47a8-aaaa-cff05411b00e" providerId="ADAL" clId="{C17DB10D-5625-4388-B8E2-66813AFF649F}" dt="2025-08-21T08:52:27.267" v="41" actId="255"/>
          <ac:spMkLst>
            <pc:docMk/>
            <pc:sldMk cId="1713361" sldId="2147475939"/>
            <ac:spMk id="24" creationId="{E23D3489-FBF0-EED3-A79A-07C514FB6EA5}"/>
          </ac:spMkLst>
        </pc:spChg>
        <pc:graphicFrameChg chg="mod modGraphic">
          <ac:chgData name="Stef Groen" userId="f598478a-04bf-47a8-aaaa-cff05411b00e" providerId="ADAL" clId="{C17DB10D-5625-4388-B8E2-66813AFF649F}" dt="2025-08-21T08:51:16.742" v="39" actId="255"/>
          <ac:graphicFrameMkLst>
            <pc:docMk/>
            <pc:sldMk cId="1713361" sldId="2147475939"/>
            <ac:graphicFrameMk id="63" creationId="{86616A42-A29E-54A4-D31B-1B9FAF60B527}"/>
          </ac:graphicFrameMkLst>
        </pc:graphicFrameChg>
      </pc:sldChg>
    </pc:docChg>
  </pc:docChgLst>
  <pc:docChgLst>
    <pc:chgData name="Stef Groen" userId="f598478a-04bf-47a8-aaaa-cff05411b00e" providerId="ADAL" clId="{831C34AA-2396-4D80-AAC6-DE54F59BAB19}"/>
    <pc:docChg chg="undo custSel modSld">
      <pc:chgData name="Stef Groen" userId="f598478a-04bf-47a8-aaaa-cff05411b00e" providerId="ADAL" clId="{831C34AA-2396-4D80-AAC6-DE54F59BAB19}" dt="2025-09-08T08:40:04.415" v="161" actId="6549"/>
      <pc:docMkLst>
        <pc:docMk/>
      </pc:docMkLst>
      <pc:sldChg chg="modSp mod">
        <pc:chgData name="Stef Groen" userId="f598478a-04bf-47a8-aaaa-cff05411b00e" providerId="ADAL" clId="{831C34AA-2396-4D80-AAC6-DE54F59BAB19}" dt="2025-09-08T08:40:04.415" v="161" actId="6549"/>
        <pc:sldMkLst>
          <pc:docMk/>
          <pc:sldMk cId="475635803" sldId="2147475937"/>
        </pc:sldMkLst>
        <pc:graphicFrameChg chg="mod modGraphic">
          <ac:chgData name="Stef Groen" userId="f598478a-04bf-47a8-aaaa-cff05411b00e" providerId="ADAL" clId="{831C34AA-2396-4D80-AAC6-DE54F59BAB19}" dt="2025-09-08T08:40:04.415" v="161" actId="6549"/>
          <ac:graphicFrameMkLst>
            <pc:docMk/>
            <pc:sldMk cId="475635803" sldId="2147475937"/>
            <ac:graphicFrameMk id="4" creationId="{6FD3725D-98E0-FDA2-859C-3015919AABD0}"/>
          </ac:graphicFrameMkLst>
        </pc:graphicFrameChg>
      </pc:sldChg>
      <pc:sldChg chg="modSp mod">
        <pc:chgData name="Stef Groen" userId="f598478a-04bf-47a8-aaaa-cff05411b00e" providerId="ADAL" clId="{831C34AA-2396-4D80-AAC6-DE54F59BAB19}" dt="2025-09-08T08:37:45.938" v="69" actId="20577"/>
        <pc:sldMkLst>
          <pc:docMk/>
          <pc:sldMk cId="1713361" sldId="2147475939"/>
        </pc:sldMkLst>
        <pc:graphicFrameChg chg="mod modGraphic">
          <ac:chgData name="Stef Groen" userId="f598478a-04bf-47a8-aaaa-cff05411b00e" providerId="ADAL" clId="{831C34AA-2396-4D80-AAC6-DE54F59BAB19}" dt="2025-09-08T08:37:45.938" v="69" actId="20577"/>
          <ac:graphicFrameMkLst>
            <pc:docMk/>
            <pc:sldMk cId="1713361" sldId="2147475939"/>
            <ac:graphicFrameMk id="63" creationId="{86616A42-A29E-54A4-D31B-1B9FAF60B52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7AE9-F6A3-89B0-71FD-CA9F76574D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A143C-CD29-0EF4-8FE3-E1EF44763A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9A292B-9A29-4092-8797-47D6104A07F0}" type="datetimeFigureOut">
              <a:rPr lang="en-GB"/>
              <a:pPr>
                <a:defRPr/>
              </a:pPr>
              <a:t>08/09/2025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36F06-AB95-3483-61B7-033463559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29B4B-1D60-1417-D9D6-1F3252F98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96D257-FE90-483D-BB47-655CDAD05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06CAC5-FFD0-D420-3C8E-E3D6E6089A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49E52-AD79-ACDB-757C-F357802C42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382D75-CEB5-4490-8C4E-0F5B4F6C4E76}" type="datetimeFigureOut">
              <a:rPr lang="en-GB"/>
              <a:pPr>
                <a:defRPr/>
              </a:pPr>
              <a:t>08/09/2025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CAAD70-C01F-6834-ECCD-3353DB9760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B773F-D4BB-E3A4-5918-25A29539C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6E5B2-BAC6-9BCD-A770-ED9CD0C905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74953-3A56-070E-2C14-819F78A85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2CCBE2-9BE0-4748-9DA4-8E5852094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C5D651-D8B3-109E-1218-7F200549CC01}"/>
              </a:ext>
            </a:extLst>
          </p:cNvPr>
          <p:cNvSpPr/>
          <p:nvPr userDrawn="1"/>
        </p:nvSpPr>
        <p:spPr>
          <a:xfrm>
            <a:off x="0" y="3252788"/>
            <a:ext cx="6096000" cy="36052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1DD54E-1AD2-A32B-6FA6-91ECFB40F0AC}"/>
              </a:ext>
            </a:extLst>
          </p:cNvPr>
          <p:cNvSpPr/>
          <p:nvPr userDrawn="1"/>
        </p:nvSpPr>
        <p:spPr>
          <a:xfrm>
            <a:off x="6096000" y="3252788"/>
            <a:ext cx="6096000" cy="3605212"/>
          </a:xfrm>
          <a:prstGeom prst="rect">
            <a:avLst/>
          </a:prstGeom>
          <a:gradFill flip="none" rotWithShape="1">
            <a:gsLst>
              <a:gs pos="6000">
                <a:srgbClr val="00B0B2"/>
              </a:gs>
              <a:gs pos="85000">
                <a:srgbClr val="FBA80A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4D9958-4BE7-DF85-1A21-8E48267281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/>
          <a:stretch>
            <a:fillRect/>
          </a:stretch>
        </p:blipFill>
        <p:spPr bwMode="auto">
          <a:xfrm>
            <a:off x="725488" y="3252788"/>
            <a:ext cx="928846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3F36E54-C787-AEAE-5501-B5E38F0A3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4791" y="769136"/>
            <a:ext cx="8773964" cy="19972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6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984900" y="6478721"/>
            <a:ext cx="4059745" cy="232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657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3354250-4A0C-1BC0-1676-5E5C3B2670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00B0B2"/>
              </a:gs>
              <a:gs pos="85000">
                <a:srgbClr val="05296B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9F31ED37-0805-0C28-0537-524BFE2CE8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27ACF291-3E6D-4719-A22A-729BC505D5CA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EF75CA-BF10-B99D-2D6F-515A34BD3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4">
            <a:extLst>
              <a:ext uri="{FF2B5EF4-FFF2-40B4-BE49-F238E27FC236}">
                <a16:creationId xmlns:a16="http://schemas.microsoft.com/office/drawing/2014/main" id="{2177E78D-81E2-1879-249C-1EE989A70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5613" y="3579813"/>
            <a:ext cx="13928726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1669299"/>
            <a:ext cx="11051139" cy="36163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7200"/>
              </a:lnSpc>
              <a:buFontTx/>
              <a:buNone/>
              <a:defRPr sz="72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630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gradFill rotWithShape="0">
          <a:gsLst>
            <a:gs pos="0">
              <a:srgbClr val="00B0B2"/>
            </a:gs>
            <a:gs pos="30000">
              <a:srgbClr val="00B0B2"/>
            </a:gs>
            <a:gs pos="100000">
              <a:srgbClr val="FFBE00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F555C-BBED-8F8D-7048-0A4E3970BF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2377395"/>
            <a:ext cx="11051139" cy="2103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7200"/>
              </a:lnSpc>
              <a:buFontTx/>
              <a:buNone/>
              <a:defRPr sz="72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69913" y="4480605"/>
            <a:ext cx="11050587" cy="604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2191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AFFEA9C8-DB7F-16CA-BD37-329A173AE3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950B4AE2-4CD6-419B-B1B3-02262CC39325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A1F48C-3852-8106-3D1F-5B432CD5D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0465" y="2850236"/>
            <a:ext cx="492708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4" y="998805"/>
            <a:ext cx="4927708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9844" y="594093"/>
            <a:ext cx="4927708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30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0038B42B-AD95-94D4-0F64-A88680186A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3931208A-4A7A-436B-A2B6-A04B0D730161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6D523290-5016-289E-F899-26EADA4B5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-84" y="0"/>
            <a:ext cx="696921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539248" y="3429000"/>
            <a:ext cx="4136080" cy="28145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38626" y="1577569"/>
            <a:ext cx="4136702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174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7D5F75E-BCB9-60FA-617D-D06B288195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C28F044E-DCCF-4A85-BD54-67224DDBDAF0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A65DC3D-ECC9-D6BB-4B4F-71A278B73B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69843" y="2850236"/>
            <a:ext cx="520074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5200677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421438" y="0"/>
            <a:ext cx="577056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37039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C604BC-7DE1-00D8-57E5-0ECA76904A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95EE386F-56A5-4290-812C-15A341AEE85B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FDD63A4-EFDD-A756-2026-7CB1CB5369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4325" y="1042639"/>
            <a:ext cx="11283351" cy="477272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6600"/>
              </a:lnSpc>
              <a:buNone/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37079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0D521D2-EF56-92B5-9BFC-8DEA26E2D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1E4C06B-8CB0-0D5E-034F-AE23E2C6E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516B8F09-C892-4553-BEFB-343F9F5386FF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A2E64AA-5444-04E5-924A-D3D87A751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096001" y="1"/>
            <a:ext cx="3045596" cy="3421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062439" y="3436518"/>
            <a:ext cx="3033562" cy="3429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406" y="0"/>
            <a:ext cx="3045597" cy="3421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589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580AD117-A03E-274C-3605-6A1358137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E9893597-9456-42DA-8A49-85B789930D92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505F7-FE8A-D7DA-C4EC-31A4D9430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D96BF7F5-79A2-7CDE-0218-FCCEDEA835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6"/>
          <a:stretch>
            <a:fillRect/>
          </a:stretch>
        </p:blipFill>
        <p:spPr bwMode="auto">
          <a:xfrm>
            <a:off x="9232900" y="4054475"/>
            <a:ext cx="23304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495626" y="3022605"/>
            <a:ext cx="5200747" cy="17804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buFontTx/>
              <a:buBlip>
                <a:blip r:embed="rId4"/>
              </a:buBlip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9073" y="641784"/>
            <a:ext cx="10894742" cy="1359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FontTx/>
              <a:buNone/>
              <a:defRPr sz="4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69073" y="2001838"/>
            <a:ext cx="10894742" cy="60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5485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F76531F3-2BB4-1CE0-4733-CD5D94670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8DCC4839-83EE-463C-8E28-1631F4261035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55DB3F-B29A-D0A6-31D4-676745F03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0466" y="2850236"/>
            <a:ext cx="4815574" cy="28145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4" y="998805"/>
            <a:ext cx="4816196" cy="185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5924550" y="998805"/>
            <a:ext cx="5295900" cy="4665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grafiek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117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gradFill rotWithShape="0">
          <a:gsLst>
            <a:gs pos="0">
              <a:srgbClr val="05296B"/>
            </a:gs>
            <a:gs pos="7001">
              <a:srgbClr val="05296B"/>
            </a:gs>
            <a:gs pos="100000">
              <a:srgbClr val="00B0B2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421200-837F-3334-0638-D056E1B7D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679" y="2286967"/>
            <a:ext cx="10983950" cy="3295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8000"/>
              </a:lnSpc>
              <a:buFontTx/>
              <a:buNone/>
              <a:defRPr sz="8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534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0B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B981BA-22A2-789E-DAD5-7D6CB3F3250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0" b="2"/>
          <a:stretch>
            <a:fillRect/>
          </a:stretch>
        </p:blipFill>
        <p:spPr bwMode="auto">
          <a:xfrm>
            <a:off x="0" y="3633788"/>
            <a:ext cx="12192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24D825E-3CDF-37F3-62EF-D6B23E8C3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7858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7816" y="4460190"/>
            <a:ext cx="8419209" cy="1551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984900" y="6478721"/>
            <a:ext cx="4059745" cy="232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767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E3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18358-C895-117E-C912-171B5F8E3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155825"/>
            <a:ext cx="66833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3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DC09A9A8-DF27-F4D7-0607-C58B19A54233}"/>
              </a:ext>
            </a:extLst>
          </p:cNvPr>
          <p:cNvSpPr/>
          <p:nvPr userDrawn="1"/>
        </p:nvSpPr>
        <p:spPr>
          <a:xfrm>
            <a:off x="7972425" y="3209925"/>
            <a:ext cx="4219575" cy="3648075"/>
          </a:xfrm>
          <a:prstGeom prst="rect">
            <a:avLst/>
          </a:prstGeom>
          <a:gradFill>
            <a:gsLst>
              <a:gs pos="18000">
                <a:srgbClr val="00B0B2"/>
              </a:gs>
              <a:gs pos="83000">
                <a:srgbClr val="05296B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8D2CEFAE-295C-D948-947D-0D882AAE4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7858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E38A58BA-E536-330E-9783-8BA881379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/>
          <a:stretch>
            <a:fillRect/>
          </a:stretch>
        </p:blipFill>
        <p:spPr bwMode="auto">
          <a:xfrm>
            <a:off x="8501063" y="3209925"/>
            <a:ext cx="31623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73120" y="-1"/>
            <a:ext cx="4218879" cy="3210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16" y="4460190"/>
            <a:ext cx="6896773" cy="1551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984900" y="6478721"/>
            <a:ext cx="4059745" cy="232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53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gradFill rotWithShape="0">
          <a:gsLst>
            <a:gs pos="0">
              <a:srgbClr val="05296B"/>
            </a:gs>
            <a:gs pos="7001">
              <a:srgbClr val="05296B"/>
            </a:gs>
            <a:gs pos="100000">
              <a:srgbClr val="00B0B2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23483DC9-E708-888E-7C79-0A43C512A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89656" y="1490665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530174" y="1490665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989656" y="2197619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7530174" y="2197619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6989656" y="2904573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7530174" y="2904573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6989656" y="3611527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7530174" y="3611527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6989656" y="4318481"/>
            <a:ext cx="540518" cy="485452"/>
          </a:xfrm>
          <a:prstGeom prst="rect">
            <a:avLst/>
          </a:prstGeom>
        </p:spPr>
        <p:txBody>
          <a:bodyPr anchor="ctr"/>
          <a:lstStyle>
            <a:lvl1pPr marL="0" marR="0" indent="0" algn="ctr" defTabSz="228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799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7530174" y="4318481"/>
            <a:ext cx="2939744" cy="485452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599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6916" y="1269163"/>
            <a:ext cx="5010150" cy="14139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7538" y="2683070"/>
            <a:ext cx="5010150" cy="1809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21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E3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B3EAA9C-84DC-54EC-A45D-6F23C1495AB4}"/>
              </a:ext>
            </a:extLst>
          </p:cNvPr>
          <p:cNvSpPr/>
          <p:nvPr userDrawn="1"/>
        </p:nvSpPr>
        <p:spPr>
          <a:xfrm>
            <a:off x="1126708" y="2648950"/>
            <a:ext cx="2921352" cy="2931449"/>
          </a:xfrm>
          <a:prstGeom prst="roundRect">
            <a:avLst>
              <a:gd name="adj" fmla="val 8694"/>
            </a:avLst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7937FA0-320B-67B6-E4C6-6766EBF13193}"/>
              </a:ext>
            </a:extLst>
          </p:cNvPr>
          <p:cNvSpPr/>
          <p:nvPr userDrawn="1"/>
        </p:nvSpPr>
        <p:spPr>
          <a:xfrm>
            <a:off x="4637351" y="2648950"/>
            <a:ext cx="2921352" cy="2931449"/>
          </a:xfrm>
          <a:prstGeom prst="roundRect">
            <a:avLst>
              <a:gd name="adj" fmla="val 8694"/>
            </a:avLst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D28B2F5-E7C0-290F-A99B-AE7FED6E66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BA1B9161-2626-490E-89EF-2F90FC9E10D1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4F11A1B6-F624-8D89-AB8F-9FCFF92EBA1A}"/>
              </a:ext>
            </a:extLst>
          </p:cNvPr>
          <p:cNvSpPr/>
          <p:nvPr userDrawn="1"/>
        </p:nvSpPr>
        <p:spPr>
          <a:xfrm>
            <a:off x="8147994" y="2648950"/>
            <a:ext cx="2921352" cy="2931449"/>
          </a:xfrm>
          <a:prstGeom prst="roundRect">
            <a:avLst>
              <a:gd name="adj" fmla="val 8694"/>
            </a:avLst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5A21F369-2972-874D-04FB-0F3692FA7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6708" y="943536"/>
            <a:ext cx="10303291" cy="985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54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382033" y="3479245"/>
            <a:ext cx="2410701" cy="1628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3"/>
              </a:buBlip>
              <a:defRPr sz="16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382033" y="3141483"/>
            <a:ext cx="2410701" cy="254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890649" y="3479245"/>
            <a:ext cx="2410701" cy="1628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3"/>
              </a:buBlip>
              <a:defRPr sz="16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4890649" y="3141483"/>
            <a:ext cx="2410701" cy="254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8399266" y="3479245"/>
            <a:ext cx="2410701" cy="1628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Tx/>
              <a:buBlip>
                <a:blip r:embed="rId3"/>
              </a:buBlip>
              <a:defRPr sz="16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8399266" y="3141483"/>
            <a:ext cx="2410701" cy="254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768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020FEB0-1C13-F31D-4475-87EB1E098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7"/>
          <a:stretch>
            <a:fillRect/>
          </a:stretch>
        </p:blipFill>
        <p:spPr bwMode="auto">
          <a:xfrm>
            <a:off x="8248650" y="0"/>
            <a:ext cx="344805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9613ECF0-58FF-FF31-BBDB-1B199CC1F5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CDB20137-1214-4553-B7D3-B50AD3A85482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0E3186-039F-EB51-E61A-013FB8A60C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913" y="2937409"/>
            <a:ext cx="6914099" cy="3185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4" y="998805"/>
            <a:ext cx="6914100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98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BE85AC97-375A-D666-4171-26DE78D031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3544110D-A298-4DEA-8658-5E949808B161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FE711F-6A8C-2BB0-D90B-B81F4399E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842" y="2937409"/>
            <a:ext cx="9064741" cy="29023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9064741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673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29670A05-E490-3DDF-55B5-E789EF5B9D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1B239AE5-76B5-4A3E-9F61-CB23075FEC88}" type="slidenum">
              <a:rPr lang="en-GB" altLang="nl-NL" sz="1000" smtClean="0">
                <a:solidFill>
                  <a:srgbClr val="A6A6A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rgbClr val="A6A6A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02FADF1-4678-7E05-0700-C2DE131D4A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05563"/>
            <a:ext cx="11144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10797505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tx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69843" y="2937410"/>
            <a:ext cx="520074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166601" y="2937409"/>
            <a:ext cx="5200747" cy="3292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77409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gradFill rotWithShape="0">
          <a:gsLst>
            <a:gs pos="0">
              <a:srgbClr val="05296B"/>
            </a:gs>
            <a:gs pos="7001">
              <a:srgbClr val="05296B"/>
            </a:gs>
            <a:gs pos="100000">
              <a:srgbClr val="00B0B2"/>
            </a:gs>
          </a:gsLst>
          <a:lin ang="19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7C4F13CA-F398-CE32-933B-2F6B071C42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5575" y="6483350"/>
            <a:ext cx="16652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defRPr/>
            </a:pPr>
            <a:fld id="{30472592-EF2C-4F9A-8C5B-75E896EECEAA}" type="slidenum">
              <a:rPr lang="en-GB" altLang="nl-NL" sz="100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pPr algn="r" eaLnBrk="1" hangingPunct="1">
                <a:defRPr/>
              </a:pPr>
              <a:t>‹#›</a:t>
            </a:fld>
            <a:endParaRPr lang="en-GB" altLang="nl-NL" sz="100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79A640-34EC-0F8D-C45E-29C7DC9F8C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554538"/>
            <a:ext cx="5173663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913" y="2371725"/>
            <a:ext cx="8517815" cy="34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9843" y="998805"/>
            <a:ext cx="8517885" cy="1373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9843" y="594093"/>
            <a:ext cx="3345325" cy="40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364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oppins" panose="000005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- Wit achtergrond">
            <a:extLst>
              <a:ext uri="{FF2B5EF4-FFF2-40B4-BE49-F238E27FC236}">
                <a16:creationId xmlns:a16="http://schemas.microsoft.com/office/drawing/2014/main" id="{FB64E70A-BDC2-A003-8AF3-B3E2B6EA1241}"/>
              </a:ext>
            </a:extLst>
          </p:cNvPr>
          <p:cNvSpPr/>
          <p:nvPr/>
        </p:nvSpPr>
        <p:spPr>
          <a:xfrm>
            <a:off x="3085106" y="890833"/>
            <a:ext cx="8451555" cy="5392460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7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5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5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6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6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7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800" b="1" dirty="0">
              <a:solidFill>
                <a:srgbClr val="003F3E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1050" b="1" dirty="0">
              <a:solidFill>
                <a:srgbClr val="003F3E"/>
              </a:solidFill>
              <a:cs typeface="Arial" panose="020B0604020202020204" pitchFamily="34" charset="0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2DACD1E-90CC-E6DE-BDC7-7DC6B66FA855}"/>
              </a:ext>
            </a:extLst>
          </p:cNvPr>
          <p:cNvSpPr/>
          <p:nvPr/>
        </p:nvSpPr>
        <p:spPr>
          <a:xfrm>
            <a:off x="5912439" y="594930"/>
            <a:ext cx="2819797" cy="5835377"/>
          </a:xfrm>
          <a:prstGeom prst="roundRect">
            <a:avLst>
              <a:gd name="adj" fmla="val 4681"/>
            </a:avLst>
          </a:prstGeom>
          <a:solidFill>
            <a:schemeClr val="bg1"/>
          </a:solidFill>
          <a:ln>
            <a:solidFill>
              <a:srgbClr val="FFB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6616A42-A29E-54A4-D31B-1B9FAF60B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60956"/>
              </p:ext>
            </p:extLst>
          </p:nvPr>
        </p:nvGraphicFramePr>
        <p:xfrm>
          <a:off x="571241" y="1372801"/>
          <a:ext cx="10965420" cy="48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914">
                  <a:extLst>
                    <a:ext uri="{9D8B030D-6E8A-4147-A177-3AD203B41FA5}">
                      <a16:colId xmlns:a16="http://schemas.microsoft.com/office/drawing/2014/main" val="3859619232"/>
                    </a:ext>
                  </a:extLst>
                </a:gridCol>
                <a:gridCol w="2830664">
                  <a:extLst>
                    <a:ext uri="{9D8B030D-6E8A-4147-A177-3AD203B41FA5}">
                      <a16:colId xmlns:a16="http://schemas.microsoft.com/office/drawing/2014/main" val="2527312799"/>
                    </a:ext>
                  </a:extLst>
                </a:gridCol>
                <a:gridCol w="2830664">
                  <a:extLst>
                    <a:ext uri="{9D8B030D-6E8A-4147-A177-3AD203B41FA5}">
                      <a16:colId xmlns:a16="http://schemas.microsoft.com/office/drawing/2014/main" val="1981614991"/>
                    </a:ext>
                  </a:extLst>
                </a:gridCol>
                <a:gridCol w="2798178">
                  <a:extLst>
                    <a:ext uri="{9D8B030D-6E8A-4147-A177-3AD203B41FA5}">
                      <a16:colId xmlns:a16="http://schemas.microsoft.com/office/drawing/2014/main" val="3125728123"/>
                    </a:ext>
                  </a:extLst>
                </a:gridCol>
              </a:tblGrid>
              <a:tr h="3495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1" dirty="0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</a:t>
                      </a:r>
                      <a:endParaRPr lang="nl-NL" altLang="nl-NL" sz="8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Plus</a:t>
                      </a:r>
                      <a:endParaRPr lang="nl-NL" altLang="nl-NL" sz="20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Premium</a:t>
                      </a:r>
                      <a:endParaRPr lang="nl-NL" altLang="nl-NL" sz="20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30558"/>
                  </a:ext>
                </a:extLst>
              </a:tr>
              <a:tr h="29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Uptime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98%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98,5%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99,7%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0792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Hersteltijd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&lt;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96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uur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&lt;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64</a:t>
                      </a:r>
                      <a:r>
                        <a:rPr lang="nl-NL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 uur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&lt;</a:t>
                      </a:r>
                      <a:r>
                        <a:rPr lang="nl-NL" sz="1050" b="1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NL" sz="1050" b="1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  <a:r>
                        <a:rPr lang="nl-NL" sz="1050" b="1">
                          <a:solidFill>
                            <a:schemeClr val="bg1"/>
                          </a:solidFill>
                          <a:latin typeface="+mn-lt"/>
                        </a:rPr>
                        <a:t> uur</a:t>
                      </a:r>
                      <a:endParaRPr lang="en-NL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0143"/>
                  </a:ext>
                </a:extLst>
              </a:tr>
              <a:tr h="30703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Transformator</a:t>
                      </a:r>
                      <a:endParaRPr lang="en-NL" sz="100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12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3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063465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MS Schakelinstallatie </a:t>
                      </a:r>
                      <a:endParaRPr lang="en-NL" sz="100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3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340516"/>
                  </a:ext>
                </a:extLst>
              </a:tr>
              <a:tr h="298932">
                <a:tc>
                  <a:txBody>
                    <a:bodyPr/>
                    <a:lstStyle/>
                    <a:p>
                      <a:pPr algn="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LS-rek</a:t>
                      </a:r>
                      <a:endParaRPr lang="en-NL" sz="100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1x per 6 jaar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10000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rgbClr val="05296B"/>
                          </a:solidFill>
                          <a:latin typeface="+mn-lt"/>
                        </a:rPr>
                        <a:t>Preventieve inspectie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Niet van toepassing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Jaarlijks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Jaarlijks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347134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rgbClr val="05296B"/>
                          </a:solidFill>
                          <a:latin typeface="+mn-lt"/>
                        </a:rPr>
                        <a:t>IV-schap </a:t>
                      </a:r>
                      <a:r>
                        <a:rPr lang="nl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MS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nl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96458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>
                          <a:solidFill>
                            <a:srgbClr val="05296B"/>
                          </a:solidFill>
                          <a:latin typeface="+mn-lt"/>
                        </a:rPr>
                        <a:t>Schakelverzoek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25421"/>
                  </a:ext>
                </a:extLst>
              </a:tr>
              <a:tr h="423413">
                <a:tc>
                  <a:txBody>
                    <a:bodyPr/>
                    <a:lstStyle/>
                    <a:p>
                      <a:pPr algn="l"/>
                      <a:r>
                        <a:rPr lang="en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Storingsvoorraad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noProof="0" dirty="0">
                          <a:solidFill>
                            <a:srgbClr val="05296B"/>
                          </a:solidFill>
                          <a:latin typeface="+mn-lt"/>
                        </a:rPr>
                        <a:t>Gegarandeerd</a:t>
                      </a:r>
                    </a:p>
                    <a:p>
                      <a:pPr algn="ctr"/>
                      <a:r>
                        <a:rPr lang="nl-NL" sz="1000" b="0" noProof="0" dirty="0">
                          <a:solidFill>
                            <a:srgbClr val="05296B"/>
                          </a:solidFill>
                          <a:latin typeface="+mn-lt"/>
                        </a:rPr>
                        <a:t>tijdens kantooruren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Gegarandeerd</a:t>
                      </a:r>
                      <a:endParaRPr lang="nl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tijdens kantooruren 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en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weekenden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Gegarandeerd</a:t>
                      </a:r>
                      <a:endParaRPr lang="nl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24/7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655716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en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Performance update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Mijn 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F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udura</a:t>
                      </a:r>
                      <a:r>
                        <a:rPr lang="en-US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Go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Mijn 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F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udura</a:t>
                      </a:r>
                      <a:r>
                        <a:rPr lang="en-US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Go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rgbClr val="05296B"/>
                          </a:solidFill>
                          <a:latin typeface="+mn-lt"/>
                        </a:rPr>
                        <a:t>Mijn</a:t>
                      </a:r>
                      <a:r>
                        <a:rPr lang="en-US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 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Fudura Pro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360632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NetControl</a:t>
                      </a:r>
                      <a:endParaRPr kumimoji="0" lang="en-NL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296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477449"/>
                  </a:ext>
                </a:extLst>
              </a:tr>
              <a:tr h="315871">
                <a:tc>
                  <a:txBody>
                    <a:bodyPr/>
                    <a:lstStyle/>
                    <a:p>
                      <a:pPr algn="l"/>
                      <a:r>
                        <a:rPr lang="nl-NL" sz="1050" b="1" noProof="0" dirty="0">
                          <a:solidFill>
                            <a:srgbClr val="05296B"/>
                          </a:solidFill>
                          <a:latin typeface="+mn-lt"/>
                        </a:rPr>
                        <a:t>Noodstroomaggregaat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700" b="0" i="1" noProof="0" dirty="0">
                          <a:solidFill>
                            <a:srgbClr val="05296B"/>
                          </a:solidFill>
                          <a:latin typeface="+mn-lt"/>
                        </a:rPr>
                        <a:t>Exclusief brandstof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Tegen meerprijs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Inbegrepen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836730"/>
                  </a:ext>
                </a:extLst>
              </a:tr>
              <a:tr h="315950">
                <a:tc>
                  <a:txBody>
                    <a:bodyPr/>
                    <a:lstStyle/>
                    <a:p>
                      <a:pPr algn="l"/>
                      <a:r>
                        <a:rPr lang="en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Uptime &amp; hersteltijd</a:t>
                      </a:r>
                    </a:p>
                    <a:p>
                      <a:pPr algn="l"/>
                      <a:r>
                        <a:rPr lang="en-NL" sz="700" b="0" i="1" dirty="0">
                          <a:solidFill>
                            <a:srgbClr val="05296B"/>
                          </a:solidFill>
                          <a:latin typeface="+mn-lt"/>
                        </a:rPr>
                        <a:t>Als garantie niet is behaald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1 maand Asset</a:t>
                      </a:r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h</a:t>
                      </a:r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uur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3 maanden Asset</a:t>
                      </a:r>
                      <a:r>
                        <a:rPr lang="nl-NL" sz="1000" b="0">
                          <a:solidFill>
                            <a:srgbClr val="05296B"/>
                          </a:solidFill>
                          <a:latin typeface="+mn-lt"/>
                        </a:rPr>
                        <a:t>h</a:t>
                      </a:r>
                      <a:r>
                        <a:rPr lang="en-NL" sz="1000" b="0">
                          <a:solidFill>
                            <a:srgbClr val="05296B"/>
                          </a:solidFill>
                          <a:latin typeface="+mn-lt"/>
                        </a:rPr>
                        <a:t>uur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6 maanden Asset</a:t>
                      </a:r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</a:t>
                      </a:r>
                      <a:r>
                        <a:rPr lang="en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uur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705055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algn="l"/>
                      <a:r>
                        <a:rPr lang="nl-NL" sz="1050" b="1" dirty="0">
                          <a:solidFill>
                            <a:srgbClr val="05296B"/>
                          </a:solidFill>
                          <a:latin typeface="+mn-lt"/>
                        </a:rPr>
                        <a:t>Kosten</a:t>
                      </a:r>
                      <a:endParaRPr lang="en-NL" sz="1050" b="1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Huurprijs +5%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Huurprijs +15%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0" dirty="0">
                          <a:solidFill>
                            <a:srgbClr val="05296B"/>
                          </a:solidFill>
                          <a:latin typeface="+mn-lt"/>
                        </a:rPr>
                        <a:t>Huurprijs +25%</a:t>
                      </a:r>
                      <a:endParaRPr lang="en-NL" sz="1000" b="0" dirty="0">
                        <a:solidFill>
                          <a:srgbClr val="05296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37107"/>
                  </a:ext>
                </a:extLst>
              </a:tr>
            </a:tbl>
          </a:graphicData>
        </a:graphic>
      </p:graphicFrame>
      <p:sp>
        <p:nvSpPr>
          <p:cNvPr id="23554" name="Tijdelijke aanduiding voor tekst 1">
            <a:extLst>
              <a:ext uri="{FF2B5EF4-FFF2-40B4-BE49-F238E27FC236}">
                <a16:creationId xmlns:a16="http://schemas.microsoft.com/office/drawing/2014/main" id="{FA4EDFCC-1BE9-C687-974A-71326FFB4F5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7683" y="209027"/>
            <a:ext cx="3217585" cy="645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800" dirty="0">
                <a:latin typeface="Poppins" panose="00000500000000000000" pitchFamily="2" charset="0"/>
                <a:cs typeface="Poppins" panose="00000500000000000000" pitchFamily="2" charset="0"/>
              </a:rPr>
              <a:t>Altijd zeker van energie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57E1AB-311B-60AF-45F5-719A66A6852E}"/>
              </a:ext>
            </a:extLst>
          </p:cNvPr>
          <p:cNvSpPr txBox="1"/>
          <p:nvPr/>
        </p:nvSpPr>
        <p:spPr>
          <a:xfrm>
            <a:off x="3396498" y="328543"/>
            <a:ext cx="1904970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000" i="1" dirty="0">
                <a:ea typeface="Open Sans" panose="020B0606030504020204" pitchFamily="34" charset="0"/>
                <a:cs typeface="Open Sans" panose="020B0606030504020204" pitchFamily="34" charset="0"/>
              </a:rPr>
              <a:t>Jouw servicepakket op maat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8D3C282-3099-62DA-AC7A-1672381D5BD9}"/>
              </a:ext>
            </a:extLst>
          </p:cNvPr>
          <p:cNvSpPr txBox="1"/>
          <p:nvPr/>
        </p:nvSpPr>
        <p:spPr>
          <a:xfrm>
            <a:off x="552885" y="2500663"/>
            <a:ext cx="1295400" cy="42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05296B"/>
                </a:solidFill>
                <a:latin typeface="+mn-lt"/>
              </a:rPr>
              <a:t>Onderhouds-</a:t>
            </a:r>
          </a:p>
          <a:p>
            <a:pPr>
              <a:lnSpc>
                <a:spcPct val="150000"/>
              </a:lnSpc>
            </a:pPr>
            <a:r>
              <a:rPr lang="nl-NL" sz="1050" b="1" dirty="0">
                <a:solidFill>
                  <a:srgbClr val="05296B"/>
                </a:solidFill>
                <a:latin typeface="+mn-lt"/>
              </a:rPr>
              <a:t>frequentie</a:t>
            </a:r>
            <a:endParaRPr lang="en-NL" sz="1050" b="1" dirty="0">
              <a:solidFill>
                <a:srgbClr val="05296B"/>
              </a:solidFill>
              <a:latin typeface="+mn-lt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E23D3489-FBF0-EED3-A79A-07C514FB6EA5}"/>
              </a:ext>
            </a:extLst>
          </p:cNvPr>
          <p:cNvSpPr txBox="1"/>
          <p:nvPr/>
        </p:nvSpPr>
        <p:spPr>
          <a:xfrm rot="5400000">
            <a:off x="10606695" y="5061395"/>
            <a:ext cx="24611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>
                <a:solidFill>
                  <a:schemeClr val="bg1">
                    <a:lumMod val="50000"/>
                  </a:schemeClr>
                </a:solidFill>
              </a:rPr>
              <a:t>Aan dit document kunnen geen rechten worden ontleend</a:t>
            </a:r>
            <a:endParaRPr lang="nl-NL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FB57FF-3E4C-6295-8CC3-D864EAFF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5721" y="697328"/>
            <a:ext cx="551405" cy="6287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6F1E9B-80A3-9073-3C41-5169F5A59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41" y="693846"/>
            <a:ext cx="556795" cy="6356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782A5A-5623-9333-8F98-6C0DC4FCE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140" y="693846"/>
            <a:ext cx="565477" cy="6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722F-265B-583F-693C-E45D2005F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934195-A9DC-7BEF-1BEF-D66035B9C73D}"/>
              </a:ext>
            </a:extLst>
          </p:cNvPr>
          <p:cNvSpPr/>
          <p:nvPr/>
        </p:nvSpPr>
        <p:spPr>
          <a:xfrm>
            <a:off x="62345" y="6386945"/>
            <a:ext cx="2258291" cy="40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D3725D-98E0-FDA2-859C-3015919AA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83561"/>
              </p:ext>
            </p:extLst>
          </p:nvPr>
        </p:nvGraphicFramePr>
        <p:xfrm>
          <a:off x="634696" y="748114"/>
          <a:ext cx="10922608" cy="5883367"/>
        </p:xfrm>
        <a:graphic>
          <a:graphicData uri="http://schemas.openxmlformats.org/drawingml/2006/table">
            <a:tbl>
              <a:tblPr/>
              <a:tblGrid>
                <a:gridCol w="1080317">
                  <a:extLst>
                    <a:ext uri="{9D8B030D-6E8A-4147-A177-3AD203B41FA5}">
                      <a16:colId xmlns:a16="http://schemas.microsoft.com/office/drawing/2014/main" val="3141601555"/>
                    </a:ext>
                  </a:extLst>
                </a:gridCol>
                <a:gridCol w="1837201">
                  <a:extLst>
                    <a:ext uri="{9D8B030D-6E8A-4147-A177-3AD203B41FA5}">
                      <a16:colId xmlns:a16="http://schemas.microsoft.com/office/drawing/2014/main" val="2846998022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438016321"/>
                    </a:ext>
                  </a:extLst>
                </a:gridCol>
                <a:gridCol w="2235530">
                  <a:extLst>
                    <a:ext uri="{9D8B030D-6E8A-4147-A177-3AD203B41FA5}">
                      <a16:colId xmlns:a16="http://schemas.microsoft.com/office/drawing/2014/main" val="395751039"/>
                    </a:ext>
                  </a:extLst>
                </a:gridCol>
                <a:gridCol w="1557304">
                  <a:extLst>
                    <a:ext uri="{9D8B030D-6E8A-4147-A177-3AD203B41FA5}">
                      <a16:colId xmlns:a16="http://schemas.microsoft.com/office/drawing/2014/main" val="2016452130"/>
                    </a:ext>
                  </a:extLst>
                </a:gridCol>
                <a:gridCol w="1481756">
                  <a:extLst>
                    <a:ext uri="{9D8B030D-6E8A-4147-A177-3AD203B41FA5}">
                      <a16:colId xmlns:a16="http://schemas.microsoft.com/office/drawing/2014/main" val="3143160060"/>
                    </a:ext>
                  </a:extLst>
                </a:gridCol>
              </a:tblGrid>
              <a:tr h="2471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Services (SLA</a:t>
                      </a:r>
                      <a:r>
                        <a:rPr lang="nl-NL" sz="1000" b="1" i="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 MV </a:t>
                      </a:r>
                      <a:r>
                        <a:rPr lang="nl-N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Infra</a:t>
                      </a:r>
                      <a:endParaRPr lang="nl-NL" sz="800" b="0" i="1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28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15906"/>
                  </a:ext>
                </a:extLst>
              </a:tr>
              <a:tr h="1702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Dimensie</a:t>
                      </a:r>
                    </a:p>
                  </a:txBody>
                  <a:tcPr marL="108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Element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Definitie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Plus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8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</a:t>
                      </a:r>
                    </a:p>
                  </a:txBody>
                  <a:tcPr marL="36000" marR="257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40444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Uptime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Uptime (energiesysteem voor de klant) op jaarbasis,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exclusief geplande downtime voor onderhoud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98,0%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98,5%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99,7%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0213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Hersteltijd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Reparatietijd en hersteltijd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Herstellen van storing, indien nodig met tijdelijke noodoplossing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96 uur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64 uur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24 uur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1392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Responstijd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Reactietijd na melding telefonisch (niet aanwezigheid op locatie)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1 uur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1 uur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binnen 30 min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74698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Bereikbaarheid 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 bereikbaar op een telefoonnummer om storingen door te geven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81709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Financiële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Contact &amp; service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Servicevraagstukken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Zoals betalingen, facturen, informatieverzoeken, projectupdates, etc.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Klantenservice (8-5)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Klantbeheer team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Klantbeheer team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7531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Onderhoudsfrequentie transformator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Frequentie van onderhoud aan distributie transformator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12 jaar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 (indien ook RMU)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3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67454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Onderhoudsfrequentie RMU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Frequentie van onderhoud aan Ring Main Unit (RMU)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3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4102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Onderhoudsfrequentie LS-rek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Frequentie van onderhoud aan LS-rek mits eigendom Fudura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 (indien huur)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6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59103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Preventieve inspectie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Visuele toestandsinspectie van de installatie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Niet van toepassing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jaar 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1x per jaar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01362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Compliance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IV-schap MS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Verantwoordelijkheid voor het waarborgen en verrichten van het 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uit de eisen van de ARBO-wetgeving voortvloeiende takenpakket van </a:t>
                      </a:r>
                      <a:b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IV conform de NEN-EN 50110, de NEN 3840 en de NEN 3140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56725"/>
                  </a:ext>
                </a:extLst>
              </a:tr>
              <a:tr h="245347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Compliance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Meetdata uitlezen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Het verkrijgen van meetgegevens over de installaties beheerd </a:t>
                      </a:r>
                      <a:b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door Fudura.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08095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Onderhoudsrapportages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Rapport (PDF) via mail op x-variabelen naar aanleiding van bezoek, gegenereerd uit FMP (later Orion)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Summier rapport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bij groot onderhoud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Uitgebreid rapport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incl. advies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Uitgebreid rapport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incl. advies en uptime/risicoscan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3762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Performance update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Monitoring data (analyse versus data)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Mijn Fudura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Mijn Fudura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Fudura Pro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17844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spc="0" dirty="0" err="1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NetControl</a:t>
                      </a:r>
                      <a:endParaRPr lang="nl-NL" sz="700" b="1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Monitoring individual assets</a:t>
                      </a:r>
                      <a:endParaRPr lang="nl-NL" sz="6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spc="0" dirty="0" err="1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8404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Storingsvoorraad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Voorraad van reserveonderdelen, vervangende componenten, etc.,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geval van storingen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Gegarandeerd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Enkel tijdens kantooruren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Gegarandeerd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Tijdens kantooruren en weekend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Gegarandeerd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24/7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9420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Fin.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Betaaltermijnen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Afgesproken periode om aan factuur te voldoen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dagen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dagen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dagen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77906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Fin. diensten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Facturatietermijnen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Aantal facturatietermijnen voor de klant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jaar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kwartaal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maand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51417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Fysieke asset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Kabelregistratie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WIBON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Enkel voor MS geleverd </a:t>
                      </a:r>
                      <a:b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door Fudura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 en LS installaties </a:t>
                      </a:r>
                    </a:p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beheer van Fudura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MS en LS installaties </a:t>
                      </a:r>
                      <a:b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beheer van Fudura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04858"/>
                  </a:ext>
                </a:extLst>
              </a:tr>
              <a:tr h="223823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Noodstroomaggregaat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storingssituatie noodoplossing via noodstroomaggregaat, </a:t>
                      </a:r>
                    </a:p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exclusief diesel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Inbegrepen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3069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Extra services</a:t>
                      </a:r>
                    </a:p>
                  </a:txBody>
                  <a:tcPr marL="108000" marR="72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nl-NL" sz="700" b="1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Add-ons</a:t>
                      </a:r>
                    </a:p>
                  </a:txBody>
                  <a:tcPr marL="36000" marR="72000" marT="36000" marB="3600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nl-NL" sz="6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Extra toegevoegde waarde diensten voor klant tegen meerprijs</a:t>
                      </a:r>
                    </a:p>
                  </a:txBody>
                  <a:tcPr marL="36000" marR="72000" marT="36000" marB="3600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NSA bij onderhoud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NSA bij onderhoud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296B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NSA bij onderhoud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57980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Meetverantwoordelijkheid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Meetverantwoordelijkheid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Meetverantwoordelijkheid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04738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Tegen meerprijs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96606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LS storing coördinatie</a:t>
                      </a: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LS storing coördinatie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LS storing coördinatie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2484"/>
                  </a:ext>
                </a:extLst>
              </a:tr>
              <a:tr h="156908">
                <a:tc>
                  <a:txBody>
                    <a:bodyPr/>
                    <a:lstStyle/>
                    <a:p>
                      <a:pPr algn="l" fontAlgn="ctr"/>
                      <a:endParaRPr lang="nl-NL" sz="700" b="0" i="0" u="none" strike="noStrike" spc="0" dirty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700" b="0" i="0" u="none" strike="noStrike" spc="0">
                        <a:solidFill>
                          <a:srgbClr val="05296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Olie analyse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 spc="0" dirty="0">
                          <a:solidFill>
                            <a:srgbClr val="05296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Olie analyse</a:t>
                      </a:r>
                    </a:p>
                  </a:txBody>
                  <a:tcPr marL="36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31270"/>
                  </a:ext>
                </a:extLst>
              </a:tr>
            </a:tbl>
          </a:graphicData>
        </a:graphic>
      </p:graphicFrame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F418F7-AC83-A503-62CC-CA90F6C7459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07683" y="209027"/>
            <a:ext cx="3756092" cy="645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800" dirty="0">
                <a:latin typeface="Poppins" panose="00000500000000000000" pitchFamily="2" charset="0"/>
                <a:cs typeface="Poppins" panose="00000500000000000000" pitchFamily="2" charset="0"/>
              </a:rPr>
              <a:t>Altijd zeker van energie</a:t>
            </a:r>
          </a:p>
        </p:txBody>
      </p:sp>
      <p:sp>
        <p:nvSpPr>
          <p:cNvPr id="3" name="TextBox 57">
            <a:extLst>
              <a:ext uri="{FF2B5EF4-FFF2-40B4-BE49-F238E27FC236}">
                <a16:creationId xmlns:a16="http://schemas.microsoft.com/office/drawing/2014/main" id="{A04FC099-0BC4-E9F1-135E-34712AAAD509}"/>
              </a:ext>
            </a:extLst>
          </p:cNvPr>
          <p:cNvSpPr txBox="1"/>
          <p:nvPr/>
        </p:nvSpPr>
        <p:spPr>
          <a:xfrm>
            <a:off x="3383797" y="342475"/>
            <a:ext cx="1153189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000" i="1" dirty="0">
                <a:ea typeface="Open Sans" panose="020B0606030504020204" pitchFamily="34" charset="0"/>
                <a:cs typeface="Open Sans" panose="020B0606030504020204" pitchFamily="34" charset="0"/>
              </a:rPr>
              <a:t>De details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D597AC3-FB11-43B5-4260-E377FFD65A6F}"/>
              </a:ext>
            </a:extLst>
          </p:cNvPr>
          <p:cNvSpPr txBox="1"/>
          <p:nvPr/>
        </p:nvSpPr>
        <p:spPr>
          <a:xfrm rot="5400000">
            <a:off x="10606695" y="5061395"/>
            <a:ext cx="24611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i="1" dirty="0">
                <a:solidFill>
                  <a:schemeClr val="bg1">
                    <a:lumMod val="50000"/>
                  </a:schemeClr>
                </a:solidFill>
              </a:rPr>
              <a:t>Aan dit document kunnen geen rechten worden ontleend</a:t>
            </a:r>
            <a:endParaRPr lang="nl-NL" sz="5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D6D4154A-4CE2-5275-DFF5-5E8AA2AFFE45}"/>
              </a:ext>
            </a:extLst>
          </p:cNvPr>
          <p:cNvSpPr/>
          <p:nvPr/>
        </p:nvSpPr>
        <p:spPr>
          <a:xfrm>
            <a:off x="10555941" y="-73361"/>
            <a:ext cx="1684732" cy="7153237"/>
          </a:xfrm>
          <a:prstGeom prst="rect">
            <a:avLst/>
          </a:prstGeom>
          <a:solidFill>
            <a:srgbClr val="052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0E26438B-C220-0581-BBA0-F38789D3D828}"/>
              </a:ext>
            </a:extLst>
          </p:cNvPr>
          <p:cNvSpPr txBox="1"/>
          <p:nvPr/>
        </p:nvSpPr>
        <p:spPr>
          <a:xfrm>
            <a:off x="9894161" y="1727845"/>
            <a:ext cx="1308536" cy="49170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effectLst/>
        </p:spPr>
        <p:txBody>
          <a:bodyPr wrap="square" tIns="108000" bIns="900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rgbClr val="05296B"/>
                </a:solidFill>
              </a:rPr>
              <a:t>Pro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0A02E-BBD0-D1A2-E6B4-620CB1961F84}"/>
              </a:ext>
            </a:extLst>
          </p:cNvPr>
          <p:cNvSpPr txBox="1"/>
          <p:nvPr/>
        </p:nvSpPr>
        <p:spPr>
          <a:xfrm>
            <a:off x="5419617" y="1125864"/>
            <a:ext cx="3689993" cy="561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050" b="0" dirty="0">
                <a:solidFill>
                  <a:schemeClr val="tx1"/>
                </a:solidFill>
              </a:rPr>
              <a:t>Om meer zekerheid te kunnen bieden en kortere oplostijden te kunnen garanderen hebben we de servicepakketten voor onze transformatoren en toebehoren vernieuwd. Vanaf 1 juli 2025 kunt u </a:t>
            </a:r>
            <a:br>
              <a:rPr lang="nl-NL" sz="1050" b="0" dirty="0">
                <a:solidFill>
                  <a:schemeClr val="tx1"/>
                </a:solidFill>
              </a:rPr>
            </a:br>
            <a:r>
              <a:rPr lang="nl-NL" sz="1050" b="0" dirty="0">
                <a:solidFill>
                  <a:schemeClr val="tx1"/>
                </a:solidFill>
              </a:rPr>
              <a:t>kiezen uit drie nieuwe servicepakketten. </a:t>
            </a:r>
          </a:p>
          <a:p>
            <a:pPr>
              <a:lnSpc>
                <a:spcPct val="150000"/>
              </a:lnSpc>
            </a:pPr>
            <a:endParaRPr lang="nl-NL" sz="1050" dirty="0"/>
          </a:p>
          <a:p>
            <a:pPr>
              <a:lnSpc>
                <a:spcPct val="150000"/>
              </a:lnSpc>
            </a:pP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Elk pakket biedt een andere mate van service, ondersteuning en beschikbaarheid, zodat u altijd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een oplossing hebt die past bij uw bedrijfsvoering.</a:t>
            </a:r>
          </a:p>
          <a:p>
            <a:pPr>
              <a:lnSpc>
                <a:spcPct val="150000"/>
              </a:lnSpc>
            </a:pPr>
            <a:endParaRPr lang="nl-NL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altLang="nl-NL" sz="1200" b="1" dirty="0">
                <a:ea typeface="Open Sans" panose="020B0606030504020204" pitchFamily="34" charset="0"/>
                <a:cs typeface="Open Sans" panose="020B0606030504020204" pitchFamily="34" charset="0"/>
              </a:rPr>
              <a:t>Wat verandert er voor uw bedrijf?</a:t>
            </a:r>
          </a:p>
          <a:p>
            <a:pPr>
              <a:lnSpc>
                <a:spcPct val="150000"/>
              </a:lnSpc>
            </a:pP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Als u geen keuze maakt, word u automatisch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overgezet naar het Fudura Pro pakket.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Dit is ons instapmodel en biedt een solide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basisservice voor de meeste klanten.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Wilt u meer zekerheid, snellere responstijden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of uitgebreidere ondersteuning? 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Dan kunt u kiezen voor Fudura Plus </a:t>
            </a:r>
            <a:b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50" dirty="0">
                <a:ea typeface="Open Sans" panose="020B0606030504020204" pitchFamily="34" charset="0"/>
                <a:cs typeface="Open Sans" panose="020B0606030504020204" pitchFamily="34" charset="0"/>
              </a:rPr>
              <a:t>of Fudura Premium.</a:t>
            </a:r>
          </a:p>
          <a:p>
            <a:pPr algn="ctr"/>
            <a:endParaRPr lang="en-NL" sz="12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l-NL" sz="105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NL" sz="105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AA1EE01-B828-8964-F92E-57B905BE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1" t="14100" r="4283"/>
          <a:stretch>
            <a:fillRect/>
          </a:stretch>
        </p:blipFill>
        <p:spPr>
          <a:xfrm>
            <a:off x="-419100" y="3601010"/>
            <a:ext cx="5346488" cy="3583561"/>
          </a:xfrm>
          <a:prstGeom prst="roundRect">
            <a:avLst>
              <a:gd name="adj" fmla="val 7956"/>
            </a:avLst>
          </a:prstGeom>
        </p:spPr>
      </p:pic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4F4E101F-1310-13EC-5535-00547CD2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3" y="209027"/>
            <a:ext cx="3586947" cy="6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nl-NL" altLang="nl-NL" sz="1800" b="1" dirty="0">
                <a:latin typeface="Poppins" panose="00000500000000000000" pitchFamily="2" charset="0"/>
                <a:cs typeface="Poppins" panose="00000500000000000000" pitchFamily="2" charset="0"/>
              </a:rPr>
              <a:t>Altijd zeker van energie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E57B6052-0D79-FEC8-8263-E6B5BD5DEFED}"/>
              </a:ext>
            </a:extLst>
          </p:cNvPr>
          <p:cNvSpPr txBox="1"/>
          <p:nvPr/>
        </p:nvSpPr>
        <p:spPr>
          <a:xfrm>
            <a:off x="3383796" y="332201"/>
            <a:ext cx="1153189" cy="2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nl-NL" altLang="nl-NL" sz="1000" i="1" dirty="0">
                <a:ea typeface="Open Sans" panose="020B0606030504020204" pitchFamily="34" charset="0"/>
                <a:cs typeface="Open Sans" panose="020B0606030504020204" pitchFamily="34" charset="0"/>
              </a:rPr>
              <a:t>Het verhaal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1E8DA1E-2877-A783-4EBE-45E15797B21F}"/>
              </a:ext>
            </a:extLst>
          </p:cNvPr>
          <p:cNvSpPr txBox="1"/>
          <p:nvPr/>
        </p:nvSpPr>
        <p:spPr>
          <a:xfrm>
            <a:off x="1400037" y="1120050"/>
            <a:ext cx="3586948" cy="172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1200" b="1" dirty="0">
                <a:ea typeface="Open Sans" panose="020B0606030504020204" pitchFamily="34" charset="0"/>
                <a:cs typeface="Open Sans" panose="020B0606030504020204" pitchFamily="34" charset="0"/>
              </a:rPr>
              <a:t>De energiemarkt verandert en onze klanten veranderen </a:t>
            </a:r>
            <a:r>
              <a:rPr lang="nl-NL" sz="1200" b="1" dirty="0">
                <a:solidFill>
                  <a:srgbClr val="05296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 de energiemarkt mee. </a:t>
            </a:r>
            <a:br>
              <a:rPr lang="nl-NL" sz="1200" b="1" dirty="0">
                <a:solidFill>
                  <a:srgbClr val="05296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200" b="1" dirty="0">
                <a:solidFill>
                  <a:srgbClr val="05296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Door de verduurzaming en elektrificatie van de economie wordt energiezekerheid een steeds essentiëler component </a:t>
            </a:r>
            <a:r>
              <a:rPr lang="nl-NL" sz="1200" b="1" dirty="0">
                <a:ea typeface="Open Sans" panose="020B0606030504020204" pitchFamily="34" charset="0"/>
                <a:cs typeface="Open Sans" panose="020B0606030504020204" pitchFamily="34" charset="0"/>
              </a:rPr>
              <a:t>van de bedrijfsvoering van onze klanten. 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44B8B234-EC6F-802A-EC55-49E1D65CF9CF}"/>
              </a:ext>
            </a:extLst>
          </p:cNvPr>
          <p:cNvSpPr txBox="1"/>
          <p:nvPr/>
        </p:nvSpPr>
        <p:spPr>
          <a:xfrm>
            <a:off x="9894161" y="3535601"/>
            <a:ext cx="1308536" cy="49170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effectLst/>
        </p:spPr>
        <p:txBody>
          <a:bodyPr wrap="square" tIns="108000" bIns="900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rgbClr val="05296B"/>
                </a:solidFill>
              </a:rPr>
              <a:t>Plus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B151A743-57CC-3D63-E254-B1E24B04C60D}"/>
              </a:ext>
            </a:extLst>
          </p:cNvPr>
          <p:cNvSpPr txBox="1"/>
          <p:nvPr/>
        </p:nvSpPr>
        <p:spPr>
          <a:xfrm>
            <a:off x="9894161" y="5479575"/>
            <a:ext cx="1308536" cy="49170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effectLst/>
        </p:spPr>
        <p:txBody>
          <a:bodyPr wrap="square" tIns="108000" bIns="900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rgbClr val="05296B"/>
                </a:solidFill>
              </a:rPr>
              <a:t>Premium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CAA619-C3CB-C510-4672-BF3AB6321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1187" y="870218"/>
            <a:ext cx="827108" cy="9430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C056A28-4737-D80C-17E1-BAB196573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099" y="2677394"/>
            <a:ext cx="827108" cy="9442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AF41D8-3C1C-513B-36BF-BEA1886E7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164" y="4613271"/>
            <a:ext cx="827108" cy="9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07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owerPoint Huisstijl">
      <a:dk1>
        <a:srgbClr val="FFFFFF"/>
      </a:dk1>
      <a:lt1>
        <a:srgbClr val="05286B"/>
      </a:lt1>
      <a:dk2>
        <a:srgbClr val="FFF5B9"/>
      </a:dk2>
      <a:lt2>
        <a:srgbClr val="00B0B2"/>
      </a:lt2>
      <a:accent1>
        <a:srgbClr val="05286B"/>
      </a:accent1>
      <a:accent2>
        <a:srgbClr val="00B0B2"/>
      </a:accent2>
      <a:accent3>
        <a:srgbClr val="FFBE00"/>
      </a:accent3>
      <a:accent4>
        <a:srgbClr val="733828"/>
      </a:accent4>
      <a:accent5>
        <a:srgbClr val="BCCCEA"/>
      </a:accent5>
      <a:accent6>
        <a:srgbClr val="E3F7F7"/>
      </a:accent6>
      <a:hlink>
        <a:srgbClr val="00B0B2"/>
      </a:hlink>
      <a:folHlink>
        <a:srgbClr val="FFBE00"/>
      </a:folHlink>
    </a:clrScheme>
    <a:fontScheme name="Huisstijl Fudura">
      <a:majorFont>
        <a:latin typeface="Poppi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0C95458-5783-4BDD-9F28-E9911D49211B}" vid="{F501D8BB-4A71-4729-AAAA-FFEFE9E6B2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ppt/theme/themeOverride2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ppt/theme/themeOverride3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ppt/theme/themeOverride4.xml><?xml version="1.0" encoding="utf-8"?>
<a:themeOverride xmlns:a="http://schemas.openxmlformats.org/drawingml/2006/main">
  <a:clrScheme name="PowerPoint Huisstijl">
    <a:dk1>
      <a:srgbClr val="FFFFFF"/>
    </a:dk1>
    <a:lt1>
      <a:srgbClr val="05286B"/>
    </a:lt1>
    <a:dk2>
      <a:srgbClr val="FFF5B9"/>
    </a:dk2>
    <a:lt2>
      <a:srgbClr val="00B0B2"/>
    </a:lt2>
    <a:accent1>
      <a:srgbClr val="05286B"/>
    </a:accent1>
    <a:accent2>
      <a:srgbClr val="00B0B2"/>
    </a:accent2>
    <a:accent3>
      <a:srgbClr val="FFBE00"/>
    </a:accent3>
    <a:accent4>
      <a:srgbClr val="733828"/>
    </a:accent4>
    <a:accent5>
      <a:srgbClr val="BCCCEA"/>
    </a:accent5>
    <a:accent6>
      <a:srgbClr val="E3F7F7"/>
    </a:accent6>
    <a:hlink>
      <a:srgbClr val="00B0B2"/>
    </a:hlink>
    <a:folHlink>
      <a:srgbClr val="FFBE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F328D7F786145B6D3C9D66658BE62" ma:contentTypeVersion="4" ma:contentTypeDescription="Create a new document." ma:contentTypeScope="" ma:versionID="ccc8203a9dbb1e77e7135b6eda398f80">
  <xsd:schema xmlns:xsd="http://www.w3.org/2001/XMLSchema" xmlns:xs="http://www.w3.org/2001/XMLSchema" xmlns:p="http://schemas.microsoft.com/office/2006/metadata/properties" xmlns:ns2="ffc06ef6-0f42-46dc-bac0-585b4d829a88" targetNamespace="http://schemas.microsoft.com/office/2006/metadata/properties" ma:root="true" ma:fieldsID="2d92cf7db3a324a8f8abf0686552e940" ns2:_="">
    <xsd:import namespace="ffc06ef6-0f42-46dc-bac0-585b4d829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06ef6-0f42-46dc-bac0-585b4d829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7D3D6-CA6F-4AD9-9175-BEC1E0892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6C889-3750-4F57-88AE-FBDC6C01419A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fc06ef6-0f42-46dc-bac0-585b4d829a8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A02F19-3AD2-4E49-A1C1-5A2DDC699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c06ef6-0f42-46dc-bac0-585b4d829a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Fudura</Template>
  <TotalTime>1169</TotalTime>
  <Words>849</Words>
  <Application>Microsoft Office PowerPoint</Application>
  <PresentationFormat>Widescreen</PresentationFormat>
  <Paragraphs>252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Graphik</vt:lpstr>
      <vt:lpstr>Open Sans</vt:lpstr>
      <vt:lpstr>Open Sans Light</vt:lpstr>
      <vt:lpstr>Open Sans SemiBold</vt:lpstr>
      <vt:lpstr>Poppins</vt:lpstr>
      <vt:lpstr>Kantoorthema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Manja Verhoeven</dc:creator>
  <cp:lastModifiedBy>Stef Groen</cp:lastModifiedBy>
  <cp:revision>120</cp:revision>
  <cp:lastPrinted>2025-06-18T13:14:55Z</cp:lastPrinted>
  <dcterms:created xsi:type="dcterms:W3CDTF">2025-04-15T08:33:51Z</dcterms:created>
  <dcterms:modified xsi:type="dcterms:W3CDTF">2025-09-08T08:40:04Z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0x010100833F328D7F786145B6D3C9D66658BE62</vt:lpwstr>
  </property>
  <property fmtid="{D5CDD505-2E9C-101B-9397-08002B2CF9AE}" pid="3" name="MediaServiceImageTags">
    <vt:lpwstr/>
  </property>
  <property fmtid="{D5CDD505-2E9C-101B-9397-08002B2CF9AE}" pid="4" name="_activity">
    <vt:lpwstr/>
  </property>
</Properties>
</file>